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3" r:id="rId5"/>
    <p:sldId id="291" r:id="rId6"/>
    <p:sldId id="301" r:id="rId7"/>
    <p:sldId id="302" r:id="rId8"/>
    <p:sldId id="258" r:id="rId9"/>
    <p:sldId id="270" r:id="rId10"/>
    <p:sldId id="295" r:id="rId11"/>
    <p:sldId id="271" r:id="rId12"/>
    <p:sldId id="273" r:id="rId13"/>
    <p:sldId id="274" r:id="rId14"/>
    <p:sldId id="275" r:id="rId15"/>
    <p:sldId id="268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78" r:id="rId24"/>
    <p:sldId id="266" r:id="rId25"/>
    <p:sldId id="257" r:id="rId26"/>
    <p:sldId id="267" r:id="rId27"/>
    <p:sldId id="297" r:id="rId28"/>
    <p:sldId id="298" r:id="rId29"/>
    <p:sldId id="299" r:id="rId30"/>
    <p:sldId id="303" r:id="rId31"/>
    <p:sldId id="304" r:id="rId32"/>
    <p:sldId id="305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66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91624645504438E-2"/>
          <c:y val="4.5867979241430323E-2"/>
          <c:w val="0.74034438841622796"/>
          <c:h val="0.91658004166512519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8"/>
          </c:dPt>
          <c:cat>
            <c:strRef>
              <c:f>'[Диаграмма в Microsoft Office PowerPoint]Лист1'!$A$12:$B$12</c:f>
              <c:strCache>
                <c:ptCount val="2"/>
                <c:pt idx="0">
                  <c:v>мужчины </c:v>
                </c:pt>
                <c:pt idx="1">
                  <c:v>женщины </c:v>
                </c:pt>
              </c:strCache>
            </c:strRef>
          </c:cat>
          <c:val>
            <c:numRef>
              <c:f>'[Диаграмма в Microsoft Office PowerPoint]Лист1'!$A$13:$B$13</c:f>
              <c:numCache>
                <c:formatCode>0%</c:formatCode>
                <c:ptCount val="2"/>
                <c:pt idx="0">
                  <c:v>0.41000000000000031</c:v>
                </c:pt>
                <c:pt idx="1">
                  <c:v>0.21000000000000021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CE8C-1938-42EC-B643-72A867562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6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0C36-9B52-4C90-848D-7C7BD0229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9C23-DFEC-41FA-BA03-B0A26E78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10DD-8BE2-4E7F-88F3-79582FA65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5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983C-4760-4525-9987-57C4F8A87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2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85C4-C5C1-4826-9869-9C13876A0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90C1-92E1-440E-B2A1-6B82D12A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B697-4493-40A4-93FF-22F9E6579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C9A9-5847-49FB-85FE-038FD83FB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4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3688-DCFB-41C9-81F2-71B387A0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6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A9E9-1FFC-4B4E-B9CE-909AAECDE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941769-463B-4D29-8554-789B216AE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37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7704137" cy="3024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ВРЕДНЫЕ ПРИВЫЧКИ ХХ</a:t>
            </a:r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I </a:t>
            </a:r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85750"/>
            <a:ext cx="7748588" cy="31432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Данные исследований по никотиномании: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- курят больше одного миллиарда человек,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- не расстаются с сигаретами примерно 41% мужчин и 21% женщин,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- «табачная эпидемия»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ежедневно убивает 750 человек, а в минуту погибает 6 человек.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- продолжительность жизни курильщиков 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сократилась на 20 лет.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- Курение – основной фактор 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увеличения гибели мужчин от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хронических     заболеваний.</a:t>
            </a:r>
            <a:b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867278" y="3508376"/>
          <a:ext cx="3781428" cy="305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55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5254625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Табачный дым является непосредственной причиной рака. Дым состоит из газовой фракции, несгоревших частиц и смол. В его состав входит более 3.900 различных компонентов, в том числе 755 углеводов, 920 гетероциклических азотистых соединений, 22 нитрозамина и др.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урение2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0"/>
            <a:ext cx="91440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68313" y="0"/>
            <a:ext cx="8675687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000" b="1"/>
              <a:t>Разработаны предельно допустимые уровни содержания никотина (не более 0,9 мг) и смол (не более 12мг) в расчёте на 1 сигарету. </a:t>
            </a:r>
            <a:r>
              <a:rPr lang="ru-RU" sz="3000" b="1">
                <a:solidFill>
                  <a:srgbClr val="FF3300"/>
                </a:solidFill>
              </a:rPr>
              <a:t>Далеко не вся продукция табачных фабрик отвечает этим требованиям.</a:t>
            </a:r>
            <a:r>
              <a:rPr lang="ru-RU" sz="3000" b="1"/>
              <a:t> В табачных изделиях, выпускаемых в Финляндии, Швеции, Англии, США, Канаде и некоторых других странах, содержание смол во многих сортах сигарет снижено до 7-14 мг. За 20 лет это привело к снижению заболеваемости  в Финляндии и смертности от рака лёгкого в Англии в различных возрастных группах на 30-50%.</a:t>
            </a:r>
            <a:endParaRPr lang="ru-RU" sz="3000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971550" y="260350"/>
            <a:ext cx="8172450" cy="6121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0" y="0"/>
          <a:ext cx="63150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Image" r:id="rId3" imgW="5892063" imgH="6400000" progId="Photoshop.Image.8">
                  <p:embed/>
                </p:oleObj>
              </mc:Choice>
              <mc:Fallback>
                <p:oleObj name="Image" r:id="rId3" imgW="5892063" imgH="6400000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150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227763" y="0"/>
            <a:ext cx="2916237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900" b="1"/>
              <a:t>В последнее время у многих сложилось мнение о том, что привычки, отрица-тельно влияющие на здоровье человека, являются его личным делом. В какой-то мере с этим можно было бы согласиться, если бы не сле-дующие факторы. Появляется всё больше сведений о том, что так называемое пассивное или принудительное курение способствует развитию у не-курящих заболеваний, свойственных курильщикам</a:t>
            </a:r>
            <a:r>
              <a:rPr lang="ru-RU" sz="2000" b="1"/>
              <a:t>.</a:t>
            </a:r>
            <a:endParaRPr lang="ru-RU" sz="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курение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8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51275" y="0"/>
            <a:ext cx="52927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latin typeface="Century Gothic" pitchFamily="34" charset="0"/>
              </a:rPr>
              <a:t>Пассивные курильщики, находящиеся в одном помещении с курящим человеком, за один час поглощают примерно 2,3 мг золы. Действие вторичного дыма обуславливает разнообразные неблагоприятные воздействия на здоровье детей, включая бронхит и пневмонию, развитие и усиление астмы, инфекционных болезней уха, которые являются частой причиной глухоты у детей. У курящих отцов  и матерей дети в 4 раза чаще болеют раком, чем у некурящих родителей.</a:t>
            </a:r>
            <a:r>
              <a:rPr 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8229600" cy="44640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  <a:latin typeface="Bookman Old Style" pitchFamily="18" charset="0"/>
              </a:rPr>
              <a:t>Широко используемым в мире для оценки никотиновой зависимости является тест Фагерстрема, носящий имя разработавшего его шведского ученого.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  <a:latin typeface="Bookman Old Style" pitchFamily="18" charset="0"/>
              </a:rPr>
              <a:t>Этот тест позволяет получать полуколичественную оценку никотиновой зави-симости. Он состоит из следующих вопросов.</a:t>
            </a:r>
            <a:endParaRPr lang="ru-RU" b="1" smtClean="0">
              <a:latin typeface="Bookman Old Style" pitchFamily="18" charset="0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2739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Полуколичественная 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16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20713"/>
            <a:ext cx="896461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Когда Вы тянетесь за сигаретой после пробуждения?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716338"/>
            <a:ext cx="9144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800" b="1">
                <a:solidFill>
                  <a:schemeClr val="bg1"/>
                </a:solidFill>
              </a:rPr>
              <a:t>На протяжении 5 минут -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FF3300"/>
                </a:solidFill>
              </a:rPr>
              <a:t>3 балла</a:t>
            </a:r>
          </a:p>
          <a:p>
            <a:r>
              <a:rPr lang="ru-RU" sz="3800" b="1">
                <a:solidFill>
                  <a:schemeClr val="bg1"/>
                </a:solidFill>
              </a:rPr>
              <a:t>От 6 до 30 минут -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FF3300"/>
                </a:solidFill>
              </a:rPr>
              <a:t>2 балла</a:t>
            </a:r>
          </a:p>
          <a:p>
            <a:r>
              <a:rPr lang="ru-RU" sz="3800" b="1">
                <a:solidFill>
                  <a:schemeClr val="bg1"/>
                </a:solidFill>
              </a:rPr>
              <a:t>От 31 до 60 минут -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3800" b="1">
                <a:solidFill>
                  <a:schemeClr val="bg1"/>
                </a:solidFill>
              </a:rPr>
              <a:t>Более чем через 60 минут -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FF3300"/>
                </a:solidFill>
              </a:rPr>
              <a:t>0 баллов</a:t>
            </a:r>
            <a:endParaRPr lang="ru-RU" sz="4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 advAuto="5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4013" y="260350"/>
            <a:ext cx="878998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Тяжело ли Вам воздержаться от курения в тех местах, где оно запрещено?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68538" y="4508500"/>
            <a:ext cx="4967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Да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4000" b="1">
                <a:solidFill>
                  <a:schemeClr val="bg1"/>
                </a:solidFill>
              </a:rPr>
              <a:t>Нет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build="p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9388" y="765175"/>
            <a:ext cx="8691562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От какой сигареты Вам было бы тяжелее всего воздержаться?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00113" y="4581525"/>
            <a:ext cx="7345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От утренней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4000" b="1">
                <a:solidFill>
                  <a:schemeClr val="bg1"/>
                </a:solidFill>
              </a:rPr>
              <a:t>От последующей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chemeClr val="bg1"/>
                </a:solidFill>
              </a:rPr>
              <a:t>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850" y="404813"/>
            <a:ext cx="84058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Сколько сигарет в день Вы выкуриваете?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42988" y="4005263"/>
            <a:ext cx="74882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10 или менее - </a:t>
            </a:r>
            <a:r>
              <a:rPr lang="ru-RU" sz="4000" b="1">
                <a:solidFill>
                  <a:srgbClr val="FF3300"/>
                </a:solidFill>
              </a:rPr>
              <a:t>0 баллов</a:t>
            </a:r>
          </a:p>
          <a:p>
            <a:r>
              <a:rPr lang="ru-RU" sz="4000" b="1">
                <a:solidFill>
                  <a:schemeClr val="bg1"/>
                </a:solidFill>
              </a:rPr>
              <a:t>от 11 до 20 - </a:t>
            </a:r>
            <a:r>
              <a:rPr lang="ru-RU" sz="40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4000" b="1">
                <a:solidFill>
                  <a:schemeClr val="bg1"/>
                </a:solidFill>
              </a:rPr>
              <a:t>от 21 до 30 - </a:t>
            </a:r>
            <a:r>
              <a:rPr lang="ru-RU" sz="4000" b="1">
                <a:solidFill>
                  <a:srgbClr val="FF3300"/>
                </a:solidFill>
              </a:rPr>
              <a:t>2 балла</a:t>
            </a:r>
          </a:p>
          <a:p>
            <a:r>
              <a:rPr lang="ru-RU" sz="4000" b="1">
                <a:solidFill>
                  <a:schemeClr val="bg1"/>
                </a:solidFill>
              </a:rPr>
              <a:t>более 30 - </a:t>
            </a:r>
            <a:r>
              <a:rPr lang="ru-RU" sz="4000" b="1">
                <a:solidFill>
                  <a:srgbClr val="FF3300"/>
                </a:solidFill>
              </a:rPr>
              <a:t>3 балла</a:t>
            </a:r>
            <a:r>
              <a:rPr lang="ru-RU" sz="4000" b="1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build="p" advAuto="5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51181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981075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Многие считают курение привычкой, полагая, что бросить курить очень легко, что это только вопрос волевого усилия. Это неверно по двум причинам. </a:t>
            </a:r>
          </a:p>
          <a:p>
            <a:pPr algn="just" eaLnBrk="1" hangingPunct="1"/>
            <a:r>
              <a:rPr lang="ru-RU" sz="2400" b="1">
                <a:solidFill>
                  <a:srgbClr val="FF3300"/>
                </a:solidFill>
                <a:latin typeface="Century Gothic" pitchFamily="34" charset="0"/>
              </a:rPr>
              <a:t>Во-первых</a:t>
            </a: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, привычки иногда очень трудно изменить. </a:t>
            </a:r>
          </a:p>
          <a:p>
            <a:pPr algn="just" eaLnBrk="1" hangingPunct="1"/>
            <a:r>
              <a:rPr lang="ru-RU" sz="2400" b="1">
                <a:solidFill>
                  <a:srgbClr val="FF3300"/>
                </a:solidFill>
                <a:latin typeface="Century Gothic" pitchFamily="34" charset="0"/>
              </a:rPr>
              <a:t>Во-вторых</a:t>
            </a: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, курение это не просто привычка, а также определенная форма наркотической зависимости.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3284538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Да, курение - это привычка. Курение это очень сильная привычка. Ничто не мешает человеку закурить очередную сигарету, и это все ещё остается социально приемлемым во многих местах.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49403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Очень скоро курение становится заядлой привычкой. Средний курильщик делает около 200 затяжек в день. Это составляет примерно 6000 в месяц, 72 000 в год и свыше 2 000 000 затяжек у 45-летнего курильщика, который начал курить в возрасте 15 лет. </a:t>
            </a:r>
          </a:p>
        </p:txBody>
      </p:sp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2642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Что такое курение?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  <p:bldP spid="307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5650" y="836613"/>
            <a:ext cx="7920038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Когда Вы больше курите - утром или на протяжении дня?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850" y="4652963"/>
            <a:ext cx="8353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Утром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4000" b="1">
                <a:solidFill>
                  <a:schemeClr val="bg1"/>
                </a:solidFill>
              </a:rPr>
              <a:t>На протяжении дня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accent2"/>
                </a:solidFill>
              </a:rPr>
              <a:t>Курите ли Вы во время болезни, когда Вы должны придерживаться постельного режима?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51050" y="4292600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Да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1 балл</a:t>
            </a:r>
          </a:p>
          <a:p>
            <a:r>
              <a:rPr lang="ru-RU" sz="4000" b="1">
                <a:solidFill>
                  <a:schemeClr val="bg1"/>
                </a:solidFill>
              </a:rPr>
              <a:t>Нет -</a:t>
            </a:r>
            <a:r>
              <a:rPr lang="ru-RU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rgbClr val="FF3300"/>
                </a:solidFill>
              </a:rPr>
              <a:t>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9750" y="908050"/>
            <a:ext cx="8208963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После этого подсчитывается сумма баллов и определяется уровень никотиновой зависимости клиента: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6423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rgbClr val="FF3300"/>
                </a:solidFill>
                <a:latin typeface="Century Gothic" pitchFamily="34" charset="0"/>
              </a:rPr>
              <a:t>0 – 3 балла</a:t>
            </a:r>
            <a:r>
              <a:rPr lang="ru-RU" sz="2400" b="1">
                <a:solidFill>
                  <a:schemeClr val="accent2"/>
                </a:solidFill>
                <a:latin typeface="Century Gothic" pitchFamily="34" charset="0"/>
              </a:rPr>
              <a:t> – низкий уровень зависимости. При прекращении курения основное внимание следует уделять психологическим факторам. Препараты замещения никотина стоит использовать только при явном желании курильщика делать это.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85693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rgbClr val="FF3300"/>
                </a:solidFill>
                <a:latin typeface="Century Gothic" pitchFamily="34" charset="0"/>
              </a:rPr>
              <a:t>4 – 5 баллов</a:t>
            </a:r>
            <a:r>
              <a:rPr lang="ru-RU" sz="2400" b="1">
                <a:solidFill>
                  <a:schemeClr val="accent2"/>
                </a:solidFill>
                <a:latin typeface="Century Gothic" pitchFamily="34" charset="0"/>
              </a:rPr>
              <a:t> – средний уровень зависимости. Использование препаратов замещения никотина весьма желательно, хотя при нежелании курильщика их использовать консультанту не следует настаивать на их применении.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50825" y="4581525"/>
            <a:ext cx="86423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rgbClr val="FF3300"/>
                </a:solidFill>
                <a:latin typeface="Century Gothic" pitchFamily="34" charset="0"/>
              </a:rPr>
              <a:t>6 – 10 баллов</a:t>
            </a:r>
            <a:r>
              <a:rPr lang="ru-RU" sz="2400" b="1">
                <a:solidFill>
                  <a:schemeClr val="accent2"/>
                </a:solidFill>
                <a:latin typeface="Century Gothic" pitchFamily="34" charset="0"/>
              </a:rPr>
              <a:t> – высокий уровень зависимости. Резкий отказ от курения может вызвать довольно неприятные ощущения в организме. Справиться с этими ощущениями помогут препараты замещения никотина, хотя не стоит полагаться исключительно на их 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0" y="-96838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Image" r:id="rId3" imgW="4876190" imgH="4009524" progId="Photoshop.Image.8">
                  <p:embed/>
                </p:oleObj>
              </mc:Choice>
              <mc:Fallback>
                <p:oleObj name="Image" r:id="rId3" imgW="4876190" imgH="4009524" progId="Photoshop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6838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95288" y="0"/>
            <a:ext cx="849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Если ты куришь, то знай, к чему это может привести: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5288" y="765175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у тебя ухудшается память;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23850" y="1268413"/>
            <a:ext cx="842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коричнево-желтый оттенок зубов придаст определенную выразительность твоей улыбке;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3850" y="1989138"/>
            <a:ext cx="8424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занятия физкультурой и спортом станут для тебя настоящей мукой;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3850" y="2492375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тебе не придётся пользоваться парфюмерией, так как это бесполезно, табачный дым сильнее духов и одеколона;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3850" y="3284538"/>
            <a:ext cx="8424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голос станет огрубевшим, осипшим;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95288" y="3933825"/>
            <a:ext cx="8207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в отдаленных последствиях приводит  к раку лёгкого, дыхательных путей, поджелудочной железы мочевого пузыря, к болезням сердечно-сосудистой системы, пищеварительного тракта, хроническим заболеваниям лёгких;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68313" y="53006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станешь постоянным пациентом поликлиник и больниц;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68313" y="587692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в 65 раз выше риск перехода к употреблению других наркотиков.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116013" y="2133600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26627" name="Picture 6" descr="537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00113" y="998538"/>
            <a:ext cx="7632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Как ни странно, самый лёгкий и результативный путь, который может значительно снизить заболеваемость раком, - это отказ от вредных привычек, к которым относятся курение и злоупотребление алкоголем.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537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981075"/>
            <a:ext cx="565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bg1"/>
                </a:solidFill>
                <a:latin typeface="Century Gothic" pitchFamily="34" charset="0"/>
              </a:rPr>
              <a:t>Если ты не будешь курить, то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773238"/>
            <a:ext cx="4897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твоя жизнь будет длиннее на 10-20 лет;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6769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то будешь выглядеть лучше, твоя кожа будет чище, цвет лица – розовый, а зубы – белые, одежда и волосы не будут пахнуть табачным дымом;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24075" y="5157788"/>
            <a:ext cx="525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твои близкие и любимые будут дышать чистым воздухом, без табачного дыма;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55650" y="3429000"/>
            <a:ext cx="6696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у тебя на 90% меньше риск умереть от рака лёгких, на 75% - от хронического бронхита и эмфиземы лёгких, на 25% - от болезней сердечно-сосудистой системы, меньший риск развития злокачественных новообразований;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11413" y="5949950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</a:rPr>
              <a:t>у тебя будут здоровые дети.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113" y="166"/>
              <a:ext cx="5534" cy="1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8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Распространение наркомании</a:t>
              </a:r>
              <a:r>
                <a:rPr lang="ru-RU" sz="2800" b="1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в Республике Беларусь, как и в других странах, </a:t>
              </a:r>
              <a:r>
                <a:rPr lang="ru-RU" sz="28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представляет глобальную угрозу здоровью населения, экономике страны, правопорядку и безопасности государства.</a:t>
              </a:r>
              <a:r>
                <a:rPr lang="ru-RU" sz="24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 </a:t>
              </a:r>
            </a:p>
          </p:txBody>
        </p:sp>
        <p:pic>
          <p:nvPicPr>
            <p:cNvPr id="28677" name="Picture 5" descr="big133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1888"/>
              <a:ext cx="4403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998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9263063" cy="6904038"/>
            <a:chOff x="0" y="0"/>
            <a:chExt cx="5835" cy="4349"/>
          </a:xfrm>
        </p:grpSpPr>
        <p:pic>
          <p:nvPicPr>
            <p:cNvPr id="297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14" name="Rectangle 6"/>
            <p:cNvSpPr>
              <a:spLocks noChangeArrowheads="1"/>
            </p:cNvSpPr>
            <p:nvPr/>
          </p:nvSpPr>
          <p:spPr bwMode="auto">
            <a:xfrm>
              <a:off x="158" y="1010"/>
              <a:ext cx="3176" cy="3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Под наблюдением наркологической службы</a:t>
              </a:r>
              <a:r>
                <a:rPr lang="ru-RU">
                  <a:solidFill>
                    <a:srgbClr val="006600"/>
                  </a:solidFill>
                  <a:cs typeface="Arial" charset="0"/>
                </a:rPr>
                <a:t> </a:t>
              </a: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на </a:t>
              </a:r>
            </a:p>
            <a:p>
              <a:pPr algn="ctr"/>
              <a:r>
                <a:rPr lang="ru-RU" sz="26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1 января 2013 года</a:t>
              </a:r>
              <a:r>
                <a:rPr lang="ru-RU" sz="2600" b="1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наблюдалось </a:t>
              </a:r>
              <a:r>
                <a:rPr lang="ru-RU" sz="26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около 10 000</a:t>
              </a: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больных наркоманией и </a:t>
              </a:r>
              <a:r>
                <a:rPr lang="ru-RU" sz="26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около 5 000 лиц</a:t>
              </a: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, эпизодически употребляющих наркотические средства. </a:t>
              </a:r>
            </a:p>
            <a:p>
              <a:pPr algn="ctr"/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По последним данным ВОЗ, в мире уже насчитывается </a:t>
              </a:r>
              <a:r>
                <a:rPr lang="ru-RU" sz="26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около</a:t>
              </a: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ru-RU" sz="2600" b="1">
                  <a:solidFill>
                    <a:srgbClr val="990000"/>
                  </a:solidFill>
                  <a:latin typeface="Book Antiqua" pitchFamily="18" charset="0"/>
                  <a:cs typeface="Arial" charset="0"/>
                </a:rPr>
                <a:t>200 миллионов наркоманов</a:t>
              </a:r>
            </a:p>
          </p:txBody>
        </p:sp>
        <p:grpSp>
          <p:nvGrpSpPr>
            <p:cNvPr id="29715" name="Group 7"/>
            <p:cNvGrpSpPr>
              <a:grpSpLocks/>
            </p:cNvGrpSpPr>
            <p:nvPr/>
          </p:nvGrpSpPr>
          <p:grpSpPr bwMode="auto">
            <a:xfrm>
              <a:off x="3243" y="1163"/>
              <a:ext cx="2404" cy="2721"/>
              <a:chOff x="3243" y="1253"/>
              <a:chExt cx="2392" cy="2706"/>
            </a:xfrm>
          </p:grpSpPr>
          <p:pic>
            <p:nvPicPr>
              <p:cNvPr id="29717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1434"/>
                <a:ext cx="1996" cy="2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18" name="Picture 9" descr="19807587_lsd_collage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3294"/>
                <a:ext cx="850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9" name="Picture 10" descr="Ecstacy_monogr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294"/>
                <a:ext cx="680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0" name="Picture 11" descr="Cocaine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" y="2614"/>
                <a:ext cx="483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1" name="Picture 12" descr="title00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933"/>
                <a:ext cx="898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2" name="Picture 13" descr="konoply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253"/>
                <a:ext cx="893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3" name="Picture 14" descr="flowersclocks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253"/>
                <a:ext cx="433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76" y="210"/>
              <a:ext cx="4763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Статистика</a:t>
              </a:r>
            </a:p>
          </p:txBody>
        </p:sp>
      </p:grpSp>
      <p:grpSp>
        <p:nvGrpSpPr>
          <p:cNvPr id="29701" name="Group 16"/>
          <p:cNvGrpSpPr>
            <a:grpSpLocks/>
          </p:cNvGrpSpPr>
          <p:nvPr/>
        </p:nvGrpSpPr>
        <p:grpSpPr bwMode="auto">
          <a:xfrm>
            <a:off x="0" y="0"/>
            <a:ext cx="9263063" cy="7119938"/>
            <a:chOff x="0" y="0"/>
            <a:chExt cx="5835" cy="4349"/>
          </a:xfrm>
        </p:grpSpPr>
        <p:pic>
          <p:nvPicPr>
            <p:cNvPr id="2970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3" name="Rectangle 18"/>
            <p:cNvSpPr>
              <a:spLocks noChangeArrowheads="1"/>
            </p:cNvSpPr>
            <p:nvPr/>
          </p:nvSpPr>
          <p:spPr bwMode="auto">
            <a:xfrm>
              <a:off x="158" y="1075"/>
              <a:ext cx="3176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2800">
                  <a:latin typeface="Bookman Old Style" pitchFamily="18" charset="0"/>
                  <a:cs typeface="Arial" charset="0"/>
                </a:rPr>
                <a:t>В Беларуси на </a:t>
              </a:r>
              <a:r>
                <a:rPr lang="ru-RU" sz="2800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1 февраля 2015 года</a:t>
              </a:r>
              <a:r>
                <a:rPr lang="ru-RU" sz="2800">
                  <a:latin typeface="Bookman Old Style" pitchFamily="18" charset="0"/>
                  <a:cs typeface="Arial" charset="0"/>
                </a:rPr>
                <a:t> под наблюдением врачей психиатров-наркологов находилось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15519</a:t>
              </a:r>
              <a:r>
                <a:rPr lang="ru-RU" sz="2800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 человек (162,6 на 100 тыс. населения),</a:t>
              </a:r>
              <a:r>
                <a:rPr lang="ru-RU" sz="2800">
                  <a:latin typeface="Bookman Old Style" pitchFamily="18" charset="0"/>
                  <a:cs typeface="Arial" charset="0"/>
                </a:rPr>
                <a:t> из которых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9874</a:t>
              </a:r>
              <a:r>
                <a:rPr lang="ru-RU" sz="2800">
                  <a:latin typeface="Bookman Old Style" pitchFamily="18" charset="0"/>
                  <a:cs typeface="Arial" charset="0"/>
                </a:rPr>
                <a:t> человек на диспансерном учете и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5645</a:t>
              </a:r>
              <a:r>
                <a:rPr lang="ru-RU" sz="2800">
                  <a:latin typeface="Bookman Old Style" pitchFamily="18" charset="0"/>
                  <a:cs typeface="Arial" charset="0"/>
                </a:rPr>
                <a:t> человек на профилактическом.</a:t>
              </a:r>
            </a:p>
          </p:txBody>
        </p:sp>
        <p:grpSp>
          <p:nvGrpSpPr>
            <p:cNvPr id="29704" name="Group 19"/>
            <p:cNvGrpSpPr>
              <a:grpSpLocks/>
            </p:cNvGrpSpPr>
            <p:nvPr/>
          </p:nvGrpSpPr>
          <p:grpSpPr bwMode="auto">
            <a:xfrm>
              <a:off x="3243" y="1163"/>
              <a:ext cx="2404" cy="2721"/>
              <a:chOff x="3243" y="1253"/>
              <a:chExt cx="2392" cy="2706"/>
            </a:xfrm>
          </p:grpSpPr>
          <p:pic>
            <p:nvPicPr>
              <p:cNvPr id="29706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1434"/>
                <a:ext cx="1996" cy="2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7" name="Picture 21" descr="19807587_lsd_collage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3294"/>
                <a:ext cx="850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22" descr="Ecstacy_monogram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294"/>
                <a:ext cx="680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23" descr="Cocaine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" y="2614"/>
                <a:ext cx="483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0" name="Picture 24" descr="title00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933"/>
                <a:ext cx="898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25" descr="konoplya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253"/>
                <a:ext cx="893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2" name="Picture 26" descr="flowersclocks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253"/>
                <a:ext cx="433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76" y="210"/>
              <a:ext cx="4763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Статистика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072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473"/>
              <a:ext cx="1352" cy="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7" name="Rectangle 11"/>
            <p:cNvSpPr>
              <a:spLocks noChangeArrowheads="1"/>
            </p:cNvSpPr>
            <p:nvPr/>
          </p:nvSpPr>
          <p:spPr bwMode="auto">
            <a:xfrm>
              <a:off x="158" y="149"/>
              <a:ext cx="5489" cy="3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Среди потребителей наркотических средств в Беларуси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лиц до 18 лет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1480</a:t>
              </a:r>
              <a:r>
                <a:rPr lang="ru-RU" sz="2800">
                  <a:latin typeface="Bookman Old Style" pitchFamily="18" charset="0"/>
                </a:rPr>
                <a:t> чел, (8,8%)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с 19 до 25 лет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4881</a:t>
              </a:r>
              <a:r>
                <a:rPr lang="ru-RU" sz="2800">
                  <a:latin typeface="Bookman Old Style" pitchFamily="18" charset="0"/>
                </a:rPr>
                <a:t> чел. (28,6%),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старше 30 лет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6374</a:t>
              </a:r>
              <a:r>
                <a:rPr lang="ru-RU" sz="2800">
                  <a:latin typeface="Bookman Old Style" pitchFamily="18" charset="0"/>
                </a:rPr>
                <a:t> чел. (37,5%),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женщин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2514</a:t>
              </a:r>
              <a:r>
                <a:rPr lang="ru-RU" sz="2800">
                  <a:latin typeface="Bookman Old Style" pitchFamily="18" charset="0"/>
                </a:rPr>
                <a:t> чел. (25,3%).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ученики школ составили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367</a:t>
              </a:r>
              <a:r>
                <a:rPr lang="ru-RU" sz="2800">
                  <a:latin typeface="Bookman Old Style" pitchFamily="18" charset="0"/>
                </a:rPr>
                <a:t> чел, (2,2%),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учащихся ПТУ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823</a:t>
              </a:r>
              <a:r>
                <a:rPr lang="ru-RU" sz="2800">
                  <a:latin typeface="Bookman Old Style" pitchFamily="18" charset="0"/>
                </a:rPr>
                <a:t> чел.(5,0%),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студенты колледжей –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265</a:t>
              </a:r>
              <a:r>
                <a:rPr lang="ru-RU" sz="2800">
                  <a:latin typeface="Bookman Old Style" pitchFamily="18" charset="0"/>
                </a:rPr>
                <a:t> чел. (1,6%),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студенты ВУЗов – </a:t>
              </a:r>
              <a:r>
                <a:rPr lang="ru-RU" sz="2800" b="1">
                  <a:solidFill>
                    <a:srgbClr val="CC3300"/>
                  </a:solidFill>
                  <a:latin typeface="Bookman Old Style" pitchFamily="18" charset="0"/>
                </a:rPr>
                <a:t>125</a:t>
              </a:r>
              <a:r>
                <a:rPr lang="ru-RU" sz="2800">
                  <a:latin typeface="Bookman Old Style" pitchFamily="18" charset="0"/>
                </a:rPr>
                <a:t> чел, (0,7%),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доминирует среднее образование – 51,2%,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неполное среднее у 12,6%, </a:t>
              </a:r>
            </a:p>
            <a:p>
              <a:pPr algn="just">
                <a:lnSpc>
                  <a:spcPct val="110000"/>
                </a:lnSpc>
              </a:pPr>
              <a:r>
                <a:rPr lang="ru-RU" sz="2800">
                  <a:latin typeface="Bookman Old Style" pitchFamily="18" charset="0"/>
                </a:rPr>
                <a:t>имеют судимость 60,1%.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421005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Никотин обладает очень широким спектром действия. Он повышает частоту пульса, кровоток, концентрацию сахара в крови, способствует более легкой возбудимости коры головного и среднего мозга, а также может оказать расслабляющее воздействие на периферические мышцы и снизить периферический кровоток. 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1341438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</a:rPr>
              <a:t>Вместе с тем, курение это более чем привычка. Табак содержит никотин, один из сильнейших известных ядов, который в хозяйстве используется как инсектицид. Все те формы потребления табака, которые стали популярными среди населения, способствуют попаданию никотина в кровь. После проникновения сигаретного дыма в легкие никотин попадает в мозг уже через семь секунд.</a:t>
            </a:r>
            <a:r>
              <a:rPr lang="ru-RU" sz="2400"/>
              <a:t> 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6988" y="0"/>
            <a:ext cx="91170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Для многих курильщиков курение становится частью </a:t>
            </a:r>
            <a:r>
              <a:rPr lang="ru-RU" sz="2400" b="1">
                <a:solidFill>
                  <a:srgbClr val="FF3300"/>
                </a:solidFill>
              </a:rPr>
              <a:t>своего Я</a:t>
            </a:r>
            <a:r>
              <a:rPr lang="ru-RU" sz="2400" b="1">
                <a:solidFill>
                  <a:schemeClr val="bg1"/>
                </a:solidFill>
              </a:rPr>
              <a:t>, а такое внутреннее восприятие самого себя, иногда очень трудно изменить.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17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5" y="164"/>
              <a:ext cx="4990" cy="5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Виды зависимости</a:t>
              </a:r>
            </a:p>
          </p:txBody>
        </p:sp>
        <p:sp>
          <p:nvSpPr>
            <p:cNvPr id="31751" name="Rectangle 12"/>
            <p:cNvSpPr>
              <a:spLocks noChangeArrowheads="1"/>
            </p:cNvSpPr>
            <p:nvPr/>
          </p:nvSpPr>
          <p:spPr bwMode="auto">
            <a:xfrm>
              <a:off x="3379" y="1933"/>
              <a:ext cx="2177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Химические зависимости крепко держат человека на крючке, поскольку они делают организм зависимыми от вводимых извне химических веществ. </a:t>
              </a:r>
            </a:p>
          </p:txBody>
        </p:sp>
        <p:sp>
          <p:nvSpPr>
            <p:cNvPr id="31752" name="Rectangle 13"/>
            <p:cNvSpPr>
              <a:spLocks noChangeArrowheads="1"/>
            </p:cNvSpPr>
            <p:nvPr/>
          </p:nvSpPr>
          <p:spPr bwMode="auto">
            <a:xfrm>
              <a:off x="249" y="1979"/>
              <a:ext cx="2722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Эмоционально-психологическая зависимость отличается от химической тем, что человек не может раз и навсегда установить для себя рамки своего поведения. 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3584" y="1253"/>
              <a:ext cx="1342" cy="314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химическая</a:t>
              </a: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53" y="1162"/>
              <a:ext cx="1903" cy="564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эмоционально-</a:t>
              </a:r>
            </a:p>
            <a:p>
              <a:pPr algn="ctr">
                <a:defRPr/>
              </a:pPr>
              <a:r>
                <a:rPr lang="ru-RU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психологическая</a:t>
              </a:r>
            </a:p>
          </p:txBody>
        </p:sp>
        <p:sp>
          <p:nvSpPr>
            <p:cNvPr id="31755" name="Line 16"/>
            <p:cNvSpPr>
              <a:spLocks noChangeShapeType="1"/>
            </p:cNvSpPr>
            <p:nvPr/>
          </p:nvSpPr>
          <p:spPr bwMode="auto">
            <a:xfrm flipH="1">
              <a:off x="1383" y="844"/>
              <a:ext cx="226" cy="2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7"/>
            <p:cNvSpPr>
              <a:spLocks noChangeShapeType="1"/>
            </p:cNvSpPr>
            <p:nvPr/>
          </p:nvSpPr>
          <p:spPr bwMode="auto">
            <a:xfrm>
              <a:off x="3923" y="845"/>
              <a:ext cx="227" cy="22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04" y="164"/>
              <a:ext cx="5398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Признаки употребления наркотиков</a:t>
              </a: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78"/>
              <a:ext cx="1931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04" y="754"/>
              <a:ext cx="5398" cy="3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6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скрытость и отчуждение;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непонятные жаргонные слова, недоговаривание фраз;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необъяснимые вспышки агрессии, смеха; 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неадекватное поведение, перепады настроения;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неспособность координировать свои действия, состояние опьянения без запаха </a:t>
              </a:r>
              <a:r>
                <a:rPr lang="ru-RU" sz="2700">
                  <a:solidFill>
                    <a:srgbClr val="FFFF00"/>
                  </a:solidFill>
                  <a:latin typeface="Book Antiqua" pitchFamily="18" charset="0"/>
                  <a:cs typeface="Arial" charset="0"/>
                </a:rPr>
                <a:t>алкоголя;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следы от инъекций, часто маски</a:t>
              </a:r>
              <a:r>
                <a:rPr lang="ru-RU" sz="2700">
                  <a:solidFill>
                    <a:srgbClr val="FFFF00"/>
                  </a:solidFill>
                  <a:latin typeface="Book Antiqua" pitchFamily="18" charset="0"/>
                  <a:cs typeface="Arial" charset="0"/>
                </a:rPr>
                <a:t>руемые; 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отсутствие аппетита или повыш</a:t>
              </a:r>
              <a:r>
                <a:rPr lang="ru-RU" sz="2700">
                  <a:solidFill>
                    <a:srgbClr val="FFFF00"/>
                  </a:solidFill>
                  <a:latin typeface="Book Antiqua" pitchFamily="18" charset="0"/>
                  <a:cs typeface="Arial" charset="0"/>
                </a:rPr>
                <a:t>енный</a:t>
              </a: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ru-RU" sz="2700">
                  <a:solidFill>
                    <a:srgbClr val="FFFF00"/>
                  </a:solidFill>
                  <a:latin typeface="Book Antiqua" pitchFamily="18" charset="0"/>
                  <a:cs typeface="Arial" charset="0"/>
                </a:rPr>
                <a:t>аппетит, но</a:t>
              </a: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при этом снижение массы тела; </a:t>
              </a:r>
            </a:p>
            <a:p>
              <a:pPr marL="263525" indent="-263525">
                <a:lnSpc>
                  <a:spcPct val="105000"/>
                </a:lnSpc>
                <a:buFont typeface="Book Antiqua" pitchFamily="18" charset="0"/>
                <a:buChar char="−"/>
              </a:pP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 употребление в пищу в больших </a:t>
              </a:r>
              <a:r>
                <a:rPr lang="ru-RU" sz="2700">
                  <a:solidFill>
                    <a:srgbClr val="FFFF00"/>
                  </a:solidFill>
                  <a:latin typeface="Book Antiqua" pitchFamily="18" charset="0"/>
                  <a:cs typeface="Arial" charset="0"/>
                </a:rPr>
                <a:t>количествах </a:t>
              </a:r>
              <a:r>
                <a:rPr lang="ru-RU" sz="27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сладкого.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04" y="164"/>
              <a:ext cx="5398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Причины употребления наркотиков</a:t>
              </a:r>
            </a:p>
          </p:txBody>
        </p: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117"/>
              <a:ext cx="1314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130" y="845"/>
              <a:ext cx="2630" cy="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желание показать свою незаурядность;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любопытство, желание испытать неизведанное;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стремление «забыться», отключиться от неприятностей;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поиск фантастических видений, галлюцинаций;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желание не отстать от компании, быть «как все» в группе сверстников</a:t>
              </a:r>
              <a:r>
                <a:rPr lang="ru-RU" sz="2400">
                  <a:solidFill>
                    <a:srgbClr val="006600"/>
                  </a:solidFill>
                  <a:latin typeface="Book Antiqua" pitchFamily="18" charset="0"/>
                  <a:cs typeface="Arial" charset="0"/>
                </a:rPr>
                <a:t>. </a:t>
              </a:r>
            </a:p>
          </p:txBody>
        </p:sp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249" y="890"/>
              <a:ext cx="2223" cy="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пристрастились к транквилизаторам или другим психотропным препаратам,  назначенным врачом;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от скуки, от нечего делать;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демонстративный протест;</a:t>
              </a:r>
            </a:p>
            <a:p>
              <a:pPr marL="179388" indent="-179388">
                <a:lnSpc>
                  <a:spcPct val="110000"/>
                </a:lnSpc>
                <a:buFontTx/>
                <a:buChar char="•"/>
                <a:defRPr/>
              </a:pPr>
              <a:r>
                <a:rPr lang="ru-RU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стимуляция творчества;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8" y="164"/>
              <a:ext cx="5443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Последствия</a:t>
              </a:r>
            </a:p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употребления наркотиков</a:t>
              </a:r>
            </a:p>
          </p:txBody>
        </p:sp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2523"/>
              <a:ext cx="1575" cy="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68"/>
              <a:ext cx="1452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58" y="1178"/>
              <a:ext cx="5489" cy="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Все </a:t>
              </a:r>
              <a:r>
                <a:rPr lang="ru-RU" sz="3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НАРКОТИКИ</a:t>
              </a: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независимо от пути введения в организм в большей или меньшей степени обязательно </a:t>
              </a:r>
              <a:r>
                <a:rPr lang="ru-RU" sz="3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ПОВРЕЖДАЮТ</a:t>
              </a: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: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нервную систему, 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в частности головной мозг; 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иммунную систему;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печень;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сердце;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ru-RU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лёгкие.</a:t>
              </a:r>
            </a:p>
            <a:p>
              <a:pPr algn="ctr">
                <a:lnSpc>
                  <a:spcPct val="120000"/>
                </a:lnSpc>
                <a:defRPr/>
              </a:pPr>
              <a:endPara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-1588"/>
            <a:ext cx="9263063" cy="6904038"/>
            <a:chOff x="0" y="-1"/>
            <a:chExt cx="5835" cy="4349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835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95" y="164"/>
              <a:ext cx="5170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Факты о наркотиках</a:t>
              </a:r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204" y="865"/>
              <a:ext cx="5398" cy="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10000"/>
                </a:lnSpc>
                <a:defRPr/>
              </a:pPr>
              <a:r>
                <a:rPr lang="ru-RU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Факт № 1.</a:t>
              </a:r>
              <a:r>
                <a:rPr lang="ru-RU" sz="2800">
                  <a:solidFill>
                    <a:srgbClr val="CC33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НАРКОТИКИ вызывают зависимость и разрушают здоровье.</a:t>
              </a:r>
            </a:p>
            <a:p>
              <a:pPr algn="just">
                <a:lnSpc>
                  <a:spcPct val="110000"/>
                </a:lnSpc>
                <a:defRPr/>
              </a:pP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endParaRPr>
            </a:p>
            <a:p>
              <a:pPr algn="just">
                <a:defRPr/>
              </a:pPr>
              <a:r>
                <a:rPr lang="ru-RU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Факт № 2. </a:t>
              </a: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НАРКОТИКИ пробуют неуверенные в себе люди, которые не хотят быть взрослыми и самостоятельными, а только пытаются выглядеть таковыми.</a:t>
              </a:r>
            </a:p>
            <a:p>
              <a:pPr algn="just">
                <a:defRPr/>
              </a:pP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endParaRPr>
            </a:p>
            <a:p>
              <a:pPr algn="just">
                <a:lnSpc>
                  <a:spcPct val="110000"/>
                </a:lnSpc>
                <a:defRPr/>
              </a:pPr>
              <a:r>
                <a:rPr lang="ru-RU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Факт № 3.</a:t>
              </a:r>
              <a:r>
                <a:rPr lang="ru-RU" sz="28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cs typeface="Arial" charset="0"/>
                </a:rPr>
                <a:t>ЛЮБЫЕ НАРКОТИКИ делают человека зависимым - лишают его свободы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-1588"/>
            <a:ext cx="9144000" cy="6904038"/>
            <a:chOff x="0" y="-1"/>
            <a:chExt cx="5760" cy="4349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760" cy="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0" name="Picture 6" descr="konoply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" r="5609" b="1733"/>
            <a:stretch>
              <a:fillRect/>
            </a:stretch>
          </p:blipFill>
          <p:spPr bwMode="auto">
            <a:xfrm>
              <a:off x="1549" y="18"/>
              <a:ext cx="2654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195" y="3966"/>
              <a:ext cx="15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ru-RU" sz="1400" i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37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200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Курение начинается: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«с баловства», 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«из желания подражать»,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«так модно»,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«за компанию»,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«скорее стать взрослым»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- «имею право!»</a:t>
            </a:r>
            <a:br>
              <a:rPr lang="ru-RU" sz="4000" b="1">
                <a:solidFill>
                  <a:schemeClr val="bg1"/>
                </a:solidFill>
              </a:rPr>
            </a:b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37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200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Интересно отметить, что в древние времена (табак появился в Европе в </a:t>
            </a:r>
            <a:r>
              <a:rPr lang="en-US" sz="2400" b="1">
                <a:solidFill>
                  <a:schemeClr val="bg1"/>
                </a:solidFill>
                <a:latin typeface="Century Gothic" pitchFamily="34" charset="0"/>
              </a:rPr>
              <a:t>XVI</a:t>
            </a: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 веке) курящих преследовали очень жестоко. На старинных  английских гравюрах изображены отрубленные головы с трубками во рту. В России </a:t>
            </a:r>
            <a:r>
              <a:rPr lang="en-US" sz="2400" b="1">
                <a:solidFill>
                  <a:schemeClr val="bg1"/>
                </a:solidFill>
                <a:latin typeface="Century Gothic" pitchFamily="34" charset="0"/>
              </a:rPr>
              <a:t>XVII</a:t>
            </a: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 за курение били кнутом и «драли ноздри». Даже сейчас в ряде стран курение в общественных местах преследуется в судебном порядке. Конечно, лучше сознательно отказаться от этой опасной привычки, но нередко определённые меры принуждения</a:t>
            </a:r>
            <a:r>
              <a:rPr lang="ru-RU" b="1"/>
              <a:t> </a:t>
            </a:r>
            <a:r>
              <a:rPr lang="ru-RU" sz="2400" b="1">
                <a:solidFill>
                  <a:schemeClr val="bg1"/>
                </a:solidFill>
              </a:rPr>
              <a:t>всё же необходимы.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ктории для школьников\курение\Ivan-Groznyj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3382962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0562" y="704088"/>
            <a:ext cx="4186238" cy="5225242"/>
          </a:xfrm>
          <a:ln w="6350" cap="rnd"/>
          <a:extLst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kern="1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5400" b="1" kern="1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ИСТОРИЯ ТАБАКА В РОССИИ началась  с Ивана Грозного.</a:t>
            </a:r>
            <a:endParaRPr lang="ru-RU" sz="5400" b="1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3757610" cy="4776798"/>
          </a:xfrm>
          <a:ln w="6350" cap="rnd"/>
          <a:extLst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kern="1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Екатерина </a:t>
            </a:r>
            <a:r>
              <a:rPr lang="en-US" sz="4800" b="1" kern="1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 </a:t>
            </a:r>
            <a:r>
              <a:rPr lang="ru-RU" sz="4800" b="1" kern="12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1762 году установила свободную продажу табака</a:t>
            </a:r>
            <a:endParaRPr lang="ru-RU" sz="4800" b="1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21506" name="Picture 2" descr="D:\лектории для школьников\курение\i14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285860"/>
            <a:ext cx="4216029" cy="4714908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37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003800" y="0"/>
            <a:ext cx="4140200" cy="6938963"/>
          </a:xfrm>
          <a:prstGeom prst="rect">
            <a:avLst/>
          </a:pr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Курение – широко распространённая вредная привычка. Убедительно доказана связь табакокурения с 12 формами рака у человека. В первую очередь это рак лёгкого, пищевода, гортани и полости рта,  большое число случаев рака мочевого пузыря, поджелудочной железы и меньшее число случаев рака почки, желудка, молочной железы, шейки матки, носовой полости. </a:t>
            </a:r>
            <a:endParaRPr lang="en-US" sz="2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220" name="Picture 7" descr="курение9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урение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968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188913"/>
            <a:ext cx="5076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На начало 2015-го курящих белорусов 16-летнего возраста и более – 24,4 процента.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С начала 2000-го этот показатель является самым маленьким.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На начало нынешнего года показатели: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курящих мужчин среди населения – 45,8 процента,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женщин – 9,3 процента.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CA758D-1631-4EC6-9C2D-726D5E8A1C8C}"/>
</file>

<file path=customXml/itemProps2.xml><?xml version="1.0" encoding="utf-8"?>
<ds:datastoreItem xmlns:ds="http://schemas.openxmlformats.org/officeDocument/2006/customXml" ds:itemID="{7D6D7373-7FC5-4646-AE3A-2872DF8D68A8}"/>
</file>

<file path=customXml/itemProps3.xml><?xml version="1.0" encoding="utf-8"?>
<ds:datastoreItem xmlns:ds="http://schemas.openxmlformats.org/officeDocument/2006/customXml" ds:itemID="{50702561-8CA8-4F85-8840-EFC3DEDA1F21}"/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1119</TotalTime>
  <Words>1747</Words>
  <Application>Microsoft Office PowerPoint</Application>
  <PresentationFormat>Экран (4:3)</PresentationFormat>
  <Paragraphs>129</Paragraphs>
  <Slides>35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Bookman Old Style</vt:lpstr>
      <vt:lpstr>Book Antiqua</vt:lpstr>
      <vt:lpstr>Оформление по умолчанию</vt:lpstr>
      <vt:lpstr>Adobe Photoshop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ИСТОРИЯ ТАБАКА В РОССИИ началась  с Ивана Грозного.</vt:lpstr>
      <vt:lpstr>Екатерина I в 1762 году установила свободную продажу табака</vt:lpstr>
      <vt:lpstr>Презентация PowerPoint</vt:lpstr>
      <vt:lpstr>Презентация PowerPoint</vt:lpstr>
      <vt:lpstr>         Данные исследований по никотиномании:    - курят больше одного миллиарда человек,     - не расстаются с сигаретами примерно 41% мужчин и 21% женщин,  - «табачная эпидемия» ежедневно убивает 750 человек, а в минуту погибает 6 человек.  - продолжительность жизни курильщиков     сократилась на 20 лет.  - Курение – основной фактор     увеличения гибели мужчин от  хронических     заболеваний.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Julika</dc:creator>
  <cp:lastModifiedBy>Dmitry Tarasov</cp:lastModifiedBy>
  <cp:revision>34</cp:revision>
  <dcterms:created xsi:type="dcterms:W3CDTF">2004-01-01T21:06:44Z</dcterms:created>
  <dcterms:modified xsi:type="dcterms:W3CDTF">2016-05-31T08:11:51Z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